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Open Sans" panose="020B0706030804020204" pitchFamily="34" charset="0"/>
      <p:regular r:id="rId21"/>
      <p:bold r:id="rId22"/>
      <p:italic r:id="rId23"/>
      <p:boldItalic r:id="rId24"/>
    </p:embeddedFont>
    <p:embeddedFont>
      <p:font typeface="PT Sans Narrow" panose="020B0506020203020204" pitchFamily="34" charset="77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BE72E57-D7D7-4146-9D90-2FD751FEF1DE}">
  <a:tblStyle styleId="{CBE72E57-D7D7-4146-9D90-2FD751FEF1D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 snapToGrid="0">
      <p:cViewPr varScale="1">
        <p:scale>
          <a:sx n="138" d="100"/>
          <a:sy n="138" d="100"/>
        </p:scale>
        <p:origin x="88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71bf2b174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71bf2b174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9ba03977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9ba03977d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3e0303d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73e0303d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9ba03977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9ba03977d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59ba03977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59ba03977d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9ba03977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59ba03977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9ba03977d_2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9ba03977d_2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9ba03977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9ba03977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9ba03977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9ba03977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59ba03977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59ba03977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59ba03977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59ba03977d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573e0303d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573e0303d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73e0303d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573e0303d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571bf2b17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571bf2b17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9ba03977d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9ba03977d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9ba03977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59ba03977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9ba03977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9ba03977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412050" y="1549350"/>
            <a:ext cx="83199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Temperature and glucose concentration are two of many important factors when modeling</a:t>
            </a:r>
            <a:r>
              <a:rPr lang="en" sz="2600" i="1"/>
              <a:t> Saccharomyces cerevisiae </a:t>
            </a:r>
            <a:r>
              <a:rPr lang="en" sz="2600"/>
              <a:t>growth in a two nutrient chemostat</a:t>
            </a:r>
            <a:endParaRPr sz="2600"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2136750" y="272351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Brianna N. Samuels</a:t>
            </a: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Alison S. King</a:t>
            </a: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Loyola Marymount University</a:t>
            </a: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BIOL 388</a:t>
            </a:r>
            <a:endParaRPr sz="1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May 9, 2019</a:t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title"/>
          </p:nvPr>
        </p:nvSpPr>
        <p:spPr>
          <a:xfrm>
            <a:off x="311700" y="1044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Replacing E and rerunning the model produces similar results</a:t>
            </a:r>
            <a:endParaRPr sz="2800"/>
          </a:p>
        </p:txBody>
      </p:sp>
      <p:pic>
        <p:nvPicPr>
          <p:cNvPr id="155" name="Google Shape;15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125" y="2816412"/>
            <a:ext cx="2909500" cy="21821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125" y="704331"/>
            <a:ext cx="2909500" cy="2117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97800" y="2822325"/>
            <a:ext cx="2997644" cy="218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97800" y="704337"/>
            <a:ext cx="2909505" cy="2117976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2"/>
          <p:cNvSpPr txBox="1"/>
          <p:nvPr/>
        </p:nvSpPr>
        <p:spPr>
          <a:xfrm>
            <a:off x="5948325" y="1156375"/>
            <a:ext cx="2738400" cy="32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No noteworthy differences in graphs from original run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E = 1/Y may be a good enough approximation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>
            <a:spLocks noGrp="1"/>
          </p:cNvSpPr>
          <p:nvPr>
            <p:ph type="title"/>
          </p:nvPr>
        </p:nvSpPr>
        <p:spPr>
          <a:xfrm>
            <a:off x="311700" y="3340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Temperature Effect using Arrhenius’ Theory</a:t>
            </a:r>
            <a:endParaRPr/>
          </a:p>
        </p:txBody>
      </p:sp>
      <p:sp>
        <p:nvSpPr>
          <p:cNvPr id="165" name="Google Shape;165;p23"/>
          <p:cNvSpPr txBox="1">
            <a:spLocks noGrp="1"/>
          </p:cNvSpPr>
          <p:nvPr>
            <p:ph type="body" idx="1"/>
          </p:nvPr>
        </p:nvSpPr>
        <p:spPr>
          <a:xfrm>
            <a:off x="311700" y="1087675"/>
            <a:ext cx="8520600" cy="35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want to predict what r can be at various temperatures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Modeled by Arrhenius’ Theory:</a:t>
            </a:r>
            <a:endParaRPr/>
          </a:p>
          <a:p>
            <a:pPr marL="45720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b="1">
                <a:solidFill>
                  <a:srgbClr val="FF0000"/>
                </a:solidFill>
              </a:rPr>
              <a:t>r = Ae^(-B/RT)</a:t>
            </a:r>
            <a:endParaRPr b="1">
              <a:solidFill>
                <a:srgbClr val="FF0000"/>
              </a:solidFill>
            </a:endParaRPr>
          </a:p>
          <a:p>
            <a:pPr marL="1371600" lvl="2" indent="-317500" algn="l" rtl="0">
              <a:spcBef>
                <a:spcPts val="160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 = rate constant 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See Table 2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A = orientation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4.907*10^11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B = activation energy for the reaction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68258.79 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R = Universal Gas Constant 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8.3145 J/mol</a:t>
            </a:r>
            <a:endParaRPr/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 = Temperature in Kelvins</a:t>
            </a:r>
            <a:endParaRPr/>
          </a:p>
          <a:p>
            <a:pPr marL="1828800" lvl="3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See Table 2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Observing the temperature effect using Arrhenius’ equation</a:t>
            </a:r>
            <a:endParaRPr sz="3000"/>
          </a:p>
        </p:txBody>
      </p:sp>
      <p:sp>
        <p:nvSpPr>
          <p:cNvPr id="171" name="Google Shape;171;p2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Table 2: This table depicts the rates that were calculated using Arrhenius’ equation using the temperatures listed below</a:t>
            </a:r>
            <a:endParaRPr/>
          </a:p>
        </p:txBody>
      </p:sp>
      <p:graphicFrame>
        <p:nvGraphicFramePr>
          <p:cNvPr id="172" name="Google Shape;172;p24"/>
          <p:cNvGraphicFramePr/>
          <p:nvPr/>
        </p:nvGraphicFramePr>
        <p:xfrm>
          <a:off x="952500" y="2104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{CBE72E57-D7D7-4146-9D90-2FD751FEF1DE}</a:tableStyleId>
              </a:tblPr>
              <a:tblGrid>
                <a:gridCol w="1270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2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13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Temperature (℃)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30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rate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0.08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0.18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0.29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0.46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11700" y="1111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Temperature Effect Results</a:t>
            </a:r>
            <a:endParaRPr/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100" y="2759651"/>
            <a:ext cx="3104749" cy="223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5450" y="1523825"/>
            <a:ext cx="3215750" cy="2316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712" y="244025"/>
            <a:ext cx="3341526" cy="24067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6447025" y="847625"/>
            <a:ext cx="2491500" cy="4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600" dirty="0">
                <a:latin typeface="Open Sans"/>
                <a:ea typeface="Open Sans"/>
                <a:cs typeface="Open Sans"/>
                <a:sym typeface="Open Sans"/>
              </a:rPr>
              <a:t>Blue and yellow curves reached steady state in all three scenarios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600" dirty="0">
                <a:latin typeface="Open Sans"/>
                <a:ea typeface="Open Sans"/>
                <a:cs typeface="Open Sans"/>
                <a:sym typeface="Open Sans"/>
              </a:rPr>
              <a:t>The 20℃ glucose limited was closest to reaching steady state with the parameters used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○"/>
            </a:pPr>
            <a:r>
              <a:rPr lang="en" sz="1600" dirty="0">
                <a:latin typeface="Open Sans"/>
                <a:ea typeface="Open Sans"/>
                <a:cs typeface="Open Sans"/>
                <a:sym typeface="Open Sans"/>
              </a:rPr>
              <a:t>Modelled better (had smaller SSE value)</a:t>
            </a:r>
            <a:endParaRPr sz="1600" dirty="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>
            <a:spLocks noGrp="1"/>
          </p:cNvSpPr>
          <p:nvPr>
            <p:ph type="title"/>
          </p:nvPr>
        </p:nvSpPr>
        <p:spPr>
          <a:xfrm>
            <a:off x="311700" y="3155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87" name="Google Shape;187;p26"/>
          <p:cNvSpPr txBox="1">
            <a:spLocks noGrp="1"/>
          </p:cNvSpPr>
          <p:nvPr>
            <p:ph type="body" idx="1"/>
          </p:nvPr>
        </p:nvSpPr>
        <p:spPr>
          <a:xfrm>
            <a:off x="311700" y="948150"/>
            <a:ext cx="8520600" cy="40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</a:pPr>
            <a:r>
              <a:rPr lang="en">
                <a:solidFill>
                  <a:srgbClr val="999999"/>
                </a:solidFill>
              </a:rPr>
              <a:t>Introduce known and expected yeast response to temperature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Methods and information from the literature</a:t>
            </a:r>
            <a:endParaRPr>
              <a:solidFill>
                <a:srgbClr val="999999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</a:pPr>
            <a:r>
              <a:rPr lang="en">
                <a:solidFill>
                  <a:srgbClr val="999999"/>
                </a:solidFill>
              </a:rPr>
              <a:t>Run the model and interpret resulting figures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First run with original parameters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Second run adjusting glucose efficiency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Third run with different rate constants based on temperature</a:t>
            </a:r>
            <a:endParaRPr>
              <a:solidFill>
                <a:srgbClr val="999999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Discuss results and future directions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Comparison of three model runs and effectiveness of model tweaks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In the future, hope to create more accurate and descriptive models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 and Future Directions</a:t>
            </a:r>
            <a:endParaRPr/>
          </a:p>
        </p:txBody>
      </p:sp>
      <p:sp>
        <p:nvSpPr>
          <p:cNvPr id="193" name="Google Shape;193;p2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Changing E and rerunning the model showed similar results in all graphs which suggests that E is a function of y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 temperature increases, the rate increases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Majority of the figures approached steady state, suggesting the parameters we used were good fits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Directions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Test different parameters to see if we can get even better fits (some didn’t reach steady state well)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Run for ammonium limited temperatures and compare with what we did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 txBox="1">
            <a:spLocks noGrp="1"/>
          </p:cNvSpPr>
          <p:nvPr>
            <p:ph type="title"/>
          </p:nvPr>
        </p:nvSpPr>
        <p:spPr>
          <a:xfrm>
            <a:off x="311700" y="3710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99" name="Google Shape;199;p28"/>
          <p:cNvSpPr txBox="1">
            <a:spLocks noGrp="1"/>
          </p:cNvSpPr>
          <p:nvPr>
            <p:ph type="body" idx="1"/>
          </p:nvPr>
        </p:nvSpPr>
        <p:spPr>
          <a:xfrm>
            <a:off x="311700" y="1143000"/>
            <a:ext cx="8520600" cy="33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"/>
              <a:t>Expected better fit model by making adjustments for temperature and glucose concentration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Changed E and r parameters to see if more accurate</a:t>
            </a:r>
            <a:endParaRPr/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Created linear equations for E</a:t>
            </a:r>
            <a:endParaRPr/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Used Arrhenius equation to find r for any temperature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Ran the models and did not see many differences from original</a:t>
            </a:r>
            <a:endParaRPr/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</a:pPr>
            <a:r>
              <a:rPr lang="en"/>
              <a:t>Hope to continue to work on this model</a:t>
            </a:r>
            <a:endParaRPr/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Keep changing parameters and conditions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Acknowledgments</a:t>
            </a:r>
            <a:endParaRPr/>
          </a:p>
        </p:txBody>
      </p:sp>
      <p:sp>
        <p:nvSpPr>
          <p:cNvPr id="205" name="Google Shape;205;p29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Biomathematical Modeling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LMU Department of Biology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LMU Department of Mathematics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Dr. Kam D. Dahlquist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Dr. Ben G. Fitzpatrick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11" name="Google Shape;211;p30"/>
          <p:cNvSpPr txBox="1">
            <a:spLocks noGrp="1"/>
          </p:cNvSpPr>
          <p:nvPr>
            <p:ph type="body" idx="1"/>
          </p:nvPr>
        </p:nvSpPr>
        <p:spPr>
          <a:xfrm>
            <a:off x="311700" y="125727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Bryan, A., Hart, C., Howell, A., Wise, M., Roberts, B. (2018). Glucose Concentrations Effect on rate of Fermentation in Yeast. </a:t>
            </a:r>
            <a:r>
              <a:rPr lang="en" sz="1100" i="1"/>
              <a:t>Journal of Undergraduate Biology Laboratory Investigations. </a:t>
            </a:r>
            <a:endParaRPr sz="11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Tai, S. L., Daran-Lapujade, P., Walsh, M. C., Pronk, J. T., &amp; Daran, J. (2007). Acclimation of Saccharomyces cerevisiae to Low Temperature: A Chemostat-based Transcriptome Analysis. </a:t>
            </a:r>
            <a:r>
              <a:rPr lang="en" sz="1100" i="1"/>
              <a:t>Molecular Biology of the Cell,</a:t>
            </a:r>
            <a:r>
              <a:rPr lang="en" sz="1100"/>
              <a:t> </a:t>
            </a:r>
            <a:r>
              <a:rPr lang="en" sz="1100" i="1"/>
              <a:t>18</a:t>
            </a:r>
            <a:r>
              <a:rPr lang="en" sz="1100"/>
              <a:t>(12), 5100-5112. doi:10.1091/mbc.e07-02-0131</a:t>
            </a:r>
            <a:endParaRPr sz="11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Torija, M. J., Rozès, N., Poblet, M., Guillamón, J. M., Mas, A. (2003). Effects of fermentation temperature on the strain population of Saccharomyces cerevisiae. </a:t>
            </a:r>
            <a:r>
              <a:rPr lang="en" sz="1100" i="1"/>
              <a:t>International Journal of Food Microbiology</a:t>
            </a:r>
            <a:r>
              <a:rPr lang="en" sz="1100"/>
              <a:t>, </a:t>
            </a:r>
            <a:r>
              <a:rPr lang="en" sz="1100" i="1"/>
              <a:t>80</a:t>
            </a:r>
            <a:r>
              <a:rPr lang="en" sz="1100"/>
              <a:t>(1), 47-53. DOI: 10.1016/S0168-1605(02)00144-7</a:t>
            </a:r>
            <a:endParaRPr sz="1100"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100"/>
              <a:t>Zhang, Q., Deyi, W., Lin, Y., Wang, X., Kong, H., Tanaka, S. (2015).  Substrate and Product Inhibition on Yeast Performance in Ethanol Fermentation. </a:t>
            </a:r>
            <a:r>
              <a:rPr lang="en" sz="1100" i="1"/>
              <a:t>Energy Fuels, 29</a:t>
            </a:r>
            <a:r>
              <a:rPr lang="en" sz="1100"/>
              <a:t>(2), 1019-1027. DOI: 10.1021/ef502349v</a:t>
            </a:r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title"/>
          </p:nvPr>
        </p:nvSpPr>
        <p:spPr>
          <a:xfrm>
            <a:off x="311700" y="2170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body" idx="1"/>
          </p:nvPr>
        </p:nvSpPr>
        <p:spPr>
          <a:xfrm>
            <a:off x="311700" y="920400"/>
            <a:ext cx="8520600" cy="40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Introduce known and expected yeast response to temperature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Methods and information from the literature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Run the model and interpret resulting figures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First run with original parameters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Second run adjusting glucose efficiency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Third run with different rate constants based on temperature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Discuss results and future directions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Comparison of three model runs and effectiveness of model tweaks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In the future, hope to create more accurate and descriptive models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311700" y="2535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i="1"/>
              <a:t>S. cerevisiae</a:t>
            </a:r>
            <a:r>
              <a:rPr lang="en" sz="3000"/>
              <a:t> known to show various cellular responses to temperature changes</a:t>
            </a:r>
            <a:endParaRPr sz="3000"/>
          </a:p>
        </p:txBody>
      </p:sp>
      <p:sp>
        <p:nvSpPr>
          <p:cNvPr id="79" name="Google Shape;79;p15"/>
          <p:cNvSpPr txBox="1">
            <a:spLocks noGrp="1"/>
          </p:cNvSpPr>
          <p:nvPr>
            <p:ph type="body" idx="1"/>
          </p:nvPr>
        </p:nvSpPr>
        <p:spPr>
          <a:xfrm>
            <a:off x="311700" y="1495625"/>
            <a:ext cx="8520600" cy="318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Optimum temperature range for growth is between 25 and 35 degrees C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Suboptimal temperatures slow down enzyme kinetics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Consequently slows down cellular processes such as growth phrase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Chemostat can be used to control specific growth rate and limiting nutrients (Carbon or Nitrogen)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Our model estimates the dynamics of nutrients and biomass within the chemostats until they reach steady-state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Tai et al. 2007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/>
          <p:nvPr/>
        </p:nvSpPr>
        <p:spPr>
          <a:xfrm>
            <a:off x="702600" y="872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6"/>
          <p:cNvSpPr/>
          <p:nvPr/>
        </p:nvSpPr>
        <p:spPr>
          <a:xfrm>
            <a:off x="3619338" y="872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/>
          <p:nvPr/>
        </p:nvSpPr>
        <p:spPr>
          <a:xfrm>
            <a:off x="6536100" y="872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/>
          <p:nvPr/>
        </p:nvSpPr>
        <p:spPr>
          <a:xfrm>
            <a:off x="6495850" y="2362438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/>
          <p:nvPr/>
        </p:nvSpPr>
        <p:spPr>
          <a:xfrm>
            <a:off x="3568788" y="23305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16"/>
          <p:cNvSpPr/>
          <p:nvPr/>
        </p:nvSpPr>
        <p:spPr>
          <a:xfrm>
            <a:off x="659550" y="23305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Analyze graphs</a:t>
            </a:r>
            <a:endParaRPr/>
          </a:p>
        </p:txBody>
      </p:sp>
      <p:sp>
        <p:nvSpPr>
          <p:cNvPr id="90" name="Google Shape;90;p16"/>
          <p:cNvSpPr/>
          <p:nvPr/>
        </p:nvSpPr>
        <p:spPr>
          <a:xfrm>
            <a:off x="683250" y="3851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E a function of y</a:t>
            </a:r>
            <a:endParaRPr/>
          </a:p>
        </p:txBody>
      </p:sp>
      <p:sp>
        <p:nvSpPr>
          <p:cNvPr id="91" name="Google Shape;91;p16"/>
          <p:cNvSpPr/>
          <p:nvPr/>
        </p:nvSpPr>
        <p:spPr>
          <a:xfrm>
            <a:off x="3587638" y="3851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Re-run in MATLAB</a:t>
            </a:r>
            <a:endParaRPr/>
          </a:p>
        </p:txBody>
      </p:sp>
      <p:sp>
        <p:nvSpPr>
          <p:cNvPr id="92" name="Google Shape;92;p16"/>
          <p:cNvSpPr/>
          <p:nvPr/>
        </p:nvSpPr>
        <p:spPr>
          <a:xfrm>
            <a:off x="6499350" y="3851950"/>
            <a:ext cx="2042100" cy="11814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Analyze Graphs</a:t>
            </a:r>
            <a:endParaRPr/>
          </a:p>
        </p:txBody>
      </p:sp>
      <p:sp>
        <p:nvSpPr>
          <p:cNvPr id="93" name="Google Shape;93;p16"/>
          <p:cNvSpPr/>
          <p:nvPr/>
        </p:nvSpPr>
        <p:spPr>
          <a:xfrm>
            <a:off x="2945325" y="1245800"/>
            <a:ext cx="473400" cy="30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6"/>
          <p:cNvSpPr/>
          <p:nvPr/>
        </p:nvSpPr>
        <p:spPr>
          <a:xfrm>
            <a:off x="2919800" y="4288600"/>
            <a:ext cx="473400" cy="30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6"/>
          <p:cNvSpPr/>
          <p:nvPr/>
        </p:nvSpPr>
        <p:spPr>
          <a:xfrm>
            <a:off x="5917763" y="1207125"/>
            <a:ext cx="473400" cy="30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7410250" y="2054338"/>
            <a:ext cx="473400" cy="30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1486950" y="3543850"/>
            <a:ext cx="473400" cy="308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6"/>
          <p:cNvSpPr/>
          <p:nvPr/>
        </p:nvSpPr>
        <p:spPr>
          <a:xfrm>
            <a:off x="5827850" y="4288600"/>
            <a:ext cx="473400" cy="3081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6"/>
          <p:cNvSpPr/>
          <p:nvPr/>
        </p:nvSpPr>
        <p:spPr>
          <a:xfrm>
            <a:off x="5816675" y="2799100"/>
            <a:ext cx="473400" cy="308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6"/>
          <p:cNvSpPr/>
          <p:nvPr/>
        </p:nvSpPr>
        <p:spPr>
          <a:xfrm>
            <a:off x="2889600" y="2767200"/>
            <a:ext cx="473400" cy="3081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6"/>
          <p:cNvSpPr txBox="1"/>
          <p:nvPr/>
        </p:nvSpPr>
        <p:spPr>
          <a:xfrm>
            <a:off x="964800" y="1001625"/>
            <a:ext cx="1425600" cy="7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Use Tai et al. parameters in MATLAB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973650" y="1078725"/>
            <a:ext cx="13335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Run model in MATLAB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6889350" y="1142650"/>
            <a:ext cx="1335600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Analyze graphs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6708425" y="2414000"/>
            <a:ext cx="1669800" cy="64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Change parameters using Arrhenius equation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3781325" y="2561700"/>
            <a:ext cx="1617000" cy="7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Re-run in MATLAB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>
            <a:off x="687150" y="141250"/>
            <a:ext cx="77697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Methods</a:t>
            </a:r>
            <a:r>
              <a:rPr lang="en" sz="30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 </a:t>
            </a:r>
            <a:endParaRPr sz="3000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Physiological characteristics of S. cerevisiae grown in ammonium- and glucose-limited anaerobic chemostat cultures Tai et al. (2007)</a:t>
            </a:r>
            <a:endParaRPr sz="2400"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900" y="1723102"/>
            <a:ext cx="8258175" cy="273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311688" y="1992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Differential equations that represent the rates of change of biomass, glucose, and ammonium are used to see dynamics and find steady states</a:t>
            </a:r>
            <a:endParaRPr sz="2400"/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311700" y="1065538"/>
            <a:ext cx="8520600" cy="380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Each variable is in steady state when its differential equation is equal to zero.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Biomass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Glucose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Ammonium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4500" y="1873713"/>
            <a:ext cx="3158175" cy="81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4500" y="2858888"/>
            <a:ext cx="4023000" cy="76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28625" y="3747950"/>
            <a:ext cx="4116824" cy="96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>
            <a:spLocks noGrp="1"/>
          </p:cNvSpPr>
          <p:nvPr>
            <p:ph type="title"/>
          </p:nvPr>
        </p:nvSpPr>
        <p:spPr>
          <a:xfrm>
            <a:off x="311700" y="2507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</a:t>
            </a:r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body" idx="1"/>
          </p:nvPr>
        </p:nvSpPr>
        <p:spPr>
          <a:xfrm>
            <a:off x="311700" y="920400"/>
            <a:ext cx="8520600" cy="400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</a:pPr>
            <a:r>
              <a:rPr lang="en">
                <a:solidFill>
                  <a:srgbClr val="999999"/>
                </a:solidFill>
              </a:rPr>
              <a:t>Introduce known and expected yeast response to temperature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Methods and information from the literature</a:t>
            </a:r>
            <a:endParaRPr>
              <a:solidFill>
                <a:srgbClr val="999999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>
                <a:solidFill>
                  <a:srgbClr val="000000"/>
                </a:solidFill>
              </a:rPr>
              <a:t>Run the model and interpret resulting figures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First run with original parameters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Second run adjusting glucose efficiency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Third run with different rate constants based on temperature</a:t>
            </a:r>
            <a:endParaRPr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800"/>
              <a:buChar char="●"/>
            </a:pPr>
            <a:r>
              <a:rPr lang="en">
                <a:solidFill>
                  <a:srgbClr val="999999"/>
                </a:solidFill>
              </a:rPr>
              <a:t>Discuss results and future directions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Comparison of three model runs and effectiveness of model tweaks</a:t>
            </a:r>
            <a:endParaRPr>
              <a:solidFill>
                <a:srgbClr val="999999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Char char="○"/>
            </a:pPr>
            <a:r>
              <a:rPr lang="en">
                <a:solidFill>
                  <a:srgbClr val="999999"/>
                </a:solidFill>
              </a:rPr>
              <a:t>In the future, hope to create more accurate and descriptive models</a:t>
            </a: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>
            <a:spLocks noGrp="1"/>
          </p:cNvSpPr>
          <p:nvPr>
            <p:ph type="title"/>
          </p:nvPr>
        </p:nvSpPr>
        <p:spPr>
          <a:xfrm>
            <a:off x="342525" y="129175"/>
            <a:ext cx="86013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Models for all four conditions reach steady state by 200 hours</a:t>
            </a:r>
            <a:endParaRPr sz="3000"/>
          </a:p>
        </p:txBody>
      </p:sp>
      <p:pic>
        <p:nvPicPr>
          <p:cNvPr id="134" name="Google Shape;13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908075"/>
            <a:ext cx="2761975" cy="2071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73675" y="2908050"/>
            <a:ext cx="2761975" cy="2071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73675" y="836575"/>
            <a:ext cx="2761975" cy="2071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700" y="836575"/>
            <a:ext cx="2761975" cy="20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0"/>
          <p:cNvSpPr txBox="1"/>
          <p:nvPr/>
        </p:nvSpPr>
        <p:spPr>
          <a:xfrm>
            <a:off x="5908550" y="1204775"/>
            <a:ext cx="2796300" cy="16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Char char="●"/>
            </a:pPr>
            <a:r>
              <a:rPr lang="en">
                <a:latin typeface="Open Sans"/>
                <a:ea typeface="Open Sans"/>
                <a:cs typeface="Open Sans"/>
                <a:sym typeface="Open Sans"/>
              </a:rPr>
              <a:t>Differences in biomass and nutrient dynamics vary most by limiting nutrient.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9" name="Google Shape;139;p20"/>
          <p:cNvSpPr txBox="1"/>
          <p:nvPr/>
        </p:nvSpPr>
        <p:spPr>
          <a:xfrm>
            <a:off x="6274850" y="2719700"/>
            <a:ext cx="2063700" cy="4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Steady-state biomass for each respective model</a:t>
            </a:r>
            <a:endParaRPr sz="1200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40" name="Google Shape;140;p20"/>
          <p:cNvGraphicFramePr/>
          <p:nvPr/>
        </p:nvGraphicFramePr>
        <p:xfrm>
          <a:off x="6316250" y="3294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{CBE72E57-D7D7-4146-9D90-2FD751FEF1DE}</a:tableStyleId>
              </a:tblPr>
              <a:tblGrid>
                <a:gridCol w="990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3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1.718 g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1.746 g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7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15.95 g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15.18 g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>
            <a:spLocks noGrp="1"/>
          </p:cNvSpPr>
          <p:nvPr>
            <p:ph type="title"/>
          </p:nvPr>
        </p:nvSpPr>
        <p:spPr>
          <a:xfrm>
            <a:off x="231275" y="398825"/>
            <a:ext cx="86589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Glucose efficiency dependent on glucose levels and temperature</a:t>
            </a:r>
            <a:endParaRPr sz="2900"/>
          </a:p>
        </p:txBody>
      </p:sp>
      <p:sp>
        <p:nvSpPr>
          <p:cNvPr id="146" name="Google Shape;146;p21"/>
          <p:cNvSpPr txBox="1">
            <a:spLocks noGrp="1"/>
          </p:cNvSpPr>
          <p:nvPr>
            <p:ph type="body" idx="1"/>
          </p:nvPr>
        </p:nvSpPr>
        <p:spPr>
          <a:xfrm>
            <a:off x="311700" y="1146050"/>
            <a:ext cx="8520600" cy="358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Linear equations for E at each temperature</a:t>
            </a:r>
            <a:endParaRPr/>
          </a:p>
        </p:txBody>
      </p:sp>
      <p:pic>
        <p:nvPicPr>
          <p:cNvPr id="147" name="Google Shape;14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6062" y="1363600"/>
            <a:ext cx="5051876" cy="96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1"/>
          <p:cNvSpPr/>
          <p:nvPr/>
        </p:nvSpPr>
        <p:spPr>
          <a:xfrm>
            <a:off x="3243475" y="1927075"/>
            <a:ext cx="253500" cy="3978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9" name="Google Shape;14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4450" y="3336325"/>
            <a:ext cx="3435100" cy="12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1015</Words>
  <Application>Microsoft Macintosh PowerPoint</Application>
  <PresentationFormat>On-screen Show (16:9)</PresentationFormat>
  <Paragraphs>136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PT Sans Narrow</vt:lpstr>
      <vt:lpstr>Open Sans</vt:lpstr>
      <vt:lpstr>Arial</vt:lpstr>
      <vt:lpstr>Tropic</vt:lpstr>
      <vt:lpstr>Temperature and glucose concentration are two of many important factors when modeling Saccharomyces cerevisiae growth in a two nutrient chemostat</vt:lpstr>
      <vt:lpstr>Outline</vt:lpstr>
      <vt:lpstr>S. cerevisiae known to show various cellular responses to temperature changes</vt:lpstr>
      <vt:lpstr>PowerPoint Presentation</vt:lpstr>
      <vt:lpstr>Physiological characteristics of S. cerevisiae grown in ammonium- and glucose-limited anaerobic chemostat cultures Tai et al. (2007)</vt:lpstr>
      <vt:lpstr>Differential equations that represent the rates of change of biomass, glucose, and ammonium are used to see dynamics and find steady states</vt:lpstr>
      <vt:lpstr>Outline </vt:lpstr>
      <vt:lpstr>Models for all four conditions reach steady state by 200 hours</vt:lpstr>
      <vt:lpstr>Glucose efficiency dependent on glucose levels and temperature</vt:lpstr>
      <vt:lpstr>Replacing E and rerunning the model produces similar results</vt:lpstr>
      <vt:lpstr>Temperature Effect using Arrhenius’ Theory</vt:lpstr>
      <vt:lpstr>Observing the temperature effect using Arrhenius’ equation</vt:lpstr>
      <vt:lpstr>Temperature Effect Results</vt:lpstr>
      <vt:lpstr>Outline</vt:lpstr>
      <vt:lpstr>Discussion and Future Directions</vt:lpstr>
      <vt:lpstr>Conclusion</vt:lpstr>
      <vt:lpstr>Acknowledgments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Temperature and glucose concentration are two of many important factors when modeling Saccharomyces cerevisiae growth in a two nutrient chemostat</dc:title>
  <cp:lastModifiedBy>Randall King</cp:lastModifiedBy>
  <cp:revision>1</cp:revision>
  <dcterms:modified xsi:type="dcterms:W3CDTF">2019-05-09T14:59:55Z</dcterms:modified>
</cp:coreProperties>
</file>